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4" r:id="rId3"/>
    <p:sldId id="258" r:id="rId4"/>
    <p:sldId id="257" r:id="rId5"/>
    <p:sldId id="259" r:id="rId6"/>
    <p:sldId id="281" r:id="rId7"/>
    <p:sldId id="280" r:id="rId8"/>
    <p:sldId id="282" r:id="rId9"/>
    <p:sldId id="260" r:id="rId10"/>
    <p:sldId id="261" r:id="rId11"/>
    <p:sldId id="278" r:id="rId12"/>
    <p:sldId id="264" r:id="rId13"/>
    <p:sldId id="269" r:id="rId14"/>
    <p:sldId id="272" r:id="rId15"/>
    <p:sldId id="265" r:id="rId16"/>
    <p:sldId id="275" r:id="rId17"/>
    <p:sldId id="276" r:id="rId18"/>
    <p:sldId id="279" r:id="rId19"/>
    <p:sldId id="273" r:id="rId20"/>
    <p:sldId id="267" r:id="rId21"/>
    <p:sldId id="262" r:id="rId22"/>
    <p:sldId id="263" r:id="rId23"/>
    <p:sldId id="277" r:id="rId24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darbalapis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07838998281236"/>
          <c:y val="0.15421175424952782"/>
          <c:w val="0.35284096973974571"/>
          <c:h val="0.71979557826908125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Sheet1!$A$3:$A$5</c:f>
              <c:strCache>
                <c:ptCount val="3"/>
                <c:pt idx="0">
                  <c:v>5 klasės mokiniai</c:v>
                </c:pt>
                <c:pt idx="1">
                  <c:v>7 klasės mokiniai</c:v>
                </c:pt>
                <c:pt idx="2">
                  <c:v>10-11 klasių mokiniai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38</c:v>
                </c:pt>
                <c:pt idx="1">
                  <c:v>35.700000000000003</c:v>
                </c:pt>
                <c:pt idx="2">
                  <c:v>26.3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8-4A57-B41D-963DBB911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3966666666666663"/>
          <c:y val="0.2023614042884124"/>
          <c:w val="0.46033338343669877"/>
          <c:h val="0.59527719142317526"/>
        </c:manualLayout>
      </c:layout>
      <c:overlay val="0"/>
      <c:txPr>
        <a:bodyPr/>
        <a:lstStyle/>
        <a:p>
          <a:pPr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Sheet1!$A$19:$A$20</c:f>
              <c:strCache>
                <c:ptCount val="2"/>
                <c:pt idx="0">
                  <c:v>Mergaitės</c:v>
                </c:pt>
                <c:pt idx="1">
                  <c:v>Berniukai</c:v>
                </c:pt>
              </c:strCache>
            </c:strRef>
          </c:cat>
          <c:val>
            <c:numRef>
              <c:f>Sheet1!$B$19:$B$20</c:f>
              <c:numCache>
                <c:formatCode>General</c:formatCode>
                <c:ptCount val="2"/>
                <c:pt idx="0">
                  <c:v>53.3</c:v>
                </c:pt>
                <c:pt idx="1">
                  <c:v>46.7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9C-47D8-A153-9DE48A217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39106765914899"/>
          <c:y val="0.126"/>
          <c:w val="0.38281798476292234"/>
          <c:h val="0.71977777777777774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Sheet1!$A$34:$A$35</c:f>
              <c:strCache>
                <c:ptCount val="2"/>
                <c:pt idx="0">
                  <c:v>Gyvena mieste</c:v>
                </c:pt>
                <c:pt idx="1">
                  <c:v>Gyvena kaime</c:v>
                </c:pt>
              </c:strCache>
            </c:strRef>
          </c:cat>
          <c:val>
            <c:numRef>
              <c:f>Sheet1!$B$34:$B$35</c:f>
              <c:numCache>
                <c:formatCode>General</c:formatCode>
                <c:ptCount val="2"/>
                <c:pt idx="0">
                  <c:v>58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80-41E4-9DE3-5AA65261F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439316435289694"/>
          <c:y val="0.2703288888888889"/>
          <c:w val="0.36185429751304227"/>
          <c:h val="0.45934222222222221"/>
        </c:manualLayout>
      </c:layout>
      <c:overlay val="0"/>
      <c:txPr>
        <a:bodyPr/>
        <a:lstStyle/>
        <a:p>
          <a:pPr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Sheet1!$A$60</c:f>
              <c:strCache>
                <c:ptCount val="1"/>
                <c:pt idx="0">
                  <c:v>Rekomenduojama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8518-4512-9D0B-7475CEC42FEE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518-4512-9D0B-7475CEC42F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Sheet1!$B$59:$C$59</c:f>
              <c:strCache>
                <c:ptCount val="2"/>
                <c:pt idx="0">
                  <c:v>Cukrūs</c:v>
                </c:pt>
                <c:pt idx="1">
                  <c:v>Kitos medžiagos</c:v>
                </c:pt>
              </c:strCache>
            </c:strRef>
          </c:cat>
          <c:val>
            <c:numRef>
              <c:f>Sheet1!$B$60:$C$60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18-4512-9D0B-7475CEC42FEE}"/>
            </c:ext>
          </c:extLst>
        </c:ser>
        <c:ser>
          <c:idx val="1"/>
          <c:order val="1"/>
          <c:tx>
            <c:strRef>
              <c:f>Sheet1!$A$61</c:f>
              <c:strCache>
                <c:ptCount val="1"/>
                <c:pt idx="0">
                  <c:v>Gaunama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8518-4512-9D0B-7475CEC42F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Sheet1!$B$59:$C$59</c:f>
              <c:strCache>
                <c:ptCount val="2"/>
                <c:pt idx="0">
                  <c:v>Cukrūs</c:v>
                </c:pt>
                <c:pt idx="1">
                  <c:v>Kitos medžiagos</c:v>
                </c:pt>
              </c:strCache>
            </c:strRef>
          </c:cat>
          <c:val>
            <c:numRef>
              <c:f>Sheet1!$B$61:$C$61</c:f>
              <c:numCache>
                <c:formatCode>General</c:formatCode>
                <c:ptCount val="2"/>
                <c:pt idx="0">
                  <c:v>22.3</c:v>
                </c:pt>
                <c:pt idx="1">
                  <c:v>77.7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518-4512-9D0B-7475CEC42F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3204033938294824"/>
          <c:y val="0.37843490011258735"/>
          <c:w val="0.36795966061705171"/>
          <c:h val="0.2626851717265285"/>
        </c:manualLayout>
      </c:layout>
      <c:overlay val="0"/>
      <c:txPr>
        <a:bodyPr/>
        <a:lstStyle/>
        <a:p>
          <a:pPr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180059942624934E-2"/>
          <c:y val="0.16978911159176011"/>
          <c:w val="0.54415485342695047"/>
          <c:h val="0.64554346122924755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85D-4239-9037-50C5A25DDA46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85D-4239-9037-50C5A25DDA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Sheet1!$A$79:$A$85</c:f>
              <c:strCache>
                <c:ptCount val="7"/>
                <c:pt idx="0">
                  <c:v>Negeria vandens</c:v>
                </c:pt>
                <c:pt idx="1">
                  <c:v> 1 stiklinė</c:v>
                </c:pt>
                <c:pt idx="2">
                  <c:v>2 stiklinės</c:v>
                </c:pt>
                <c:pt idx="3">
                  <c:v>3 stiklinės</c:v>
                </c:pt>
                <c:pt idx="4">
                  <c:v>4 stiklinės</c:v>
                </c:pt>
                <c:pt idx="5">
                  <c:v>5 stiklinės</c:v>
                </c:pt>
                <c:pt idx="6">
                  <c:v>6 + stiklinės</c:v>
                </c:pt>
              </c:strCache>
            </c:strRef>
          </c:cat>
          <c:val>
            <c:numRef>
              <c:f>Sheet1!$B$79:$B$85</c:f>
              <c:numCache>
                <c:formatCode>General</c:formatCode>
                <c:ptCount val="7"/>
                <c:pt idx="0">
                  <c:v>2.4</c:v>
                </c:pt>
                <c:pt idx="1">
                  <c:v>6.6</c:v>
                </c:pt>
                <c:pt idx="2">
                  <c:v>8.4</c:v>
                </c:pt>
                <c:pt idx="3">
                  <c:v>16.899999999999999</c:v>
                </c:pt>
                <c:pt idx="4">
                  <c:v>16.8</c:v>
                </c:pt>
                <c:pt idx="5">
                  <c:v>12.7</c:v>
                </c:pt>
                <c:pt idx="6">
                  <c:v>36.200000000000003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5D-4239-9037-50C5A25DD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lt-LT"/>
          </a:p>
        </c:txPr>
      </c:legendEntry>
      <c:legendEntry>
        <c:idx val="6"/>
        <c:txPr>
          <a:bodyPr/>
          <a:lstStyle/>
          <a:p>
            <a:pPr>
              <a:defRPr sz="1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lt-LT"/>
          </a:p>
        </c:txPr>
      </c:legendEntry>
      <c:layout>
        <c:manualLayout>
          <c:xMode val="edge"/>
          <c:yMode val="edge"/>
          <c:x val="0.62232887466856268"/>
          <c:y val="7.6223250882667792E-2"/>
          <c:w val="0.35885881882415677"/>
          <c:h val="0.84755320535443635"/>
        </c:manualLayout>
      </c:layout>
      <c:overlay val="0"/>
      <c:txPr>
        <a:bodyPr/>
        <a:lstStyle/>
        <a:p>
          <a:pPr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348346599481777E-2"/>
          <c:y val="0.16493696485290824"/>
          <c:w val="0.4831416580953371"/>
          <c:h val="0.63173796591752784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latin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Sheet1!$A$91:$A$96</c:f>
              <c:strCache>
                <c:ptCount val="6"/>
                <c:pt idx="0">
                  <c:v>Negeria arbatos/karštų gėrimų</c:v>
                </c:pt>
                <c:pt idx="1">
                  <c:v>1 puodelis</c:v>
                </c:pt>
                <c:pt idx="2">
                  <c:v>2 puodeliai</c:v>
                </c:pt>
                <c:pt idx="3">
                  <c:v>3 puodeliai</c:v>
                </c:pt>
                <c:pt idx="4">
                  <c:v>4 puodeliai</c:v>
                </c:pt>
                <c:pt idx="5">
                  <c:v>5 puodeliai</c:v>
                </c:pt>
              </c:strCache>
            </c:strRef>
          </c:cat>
          <c:val>
            <c:numRef>
              <c:f>Sheet1!$B$91:$B$96</c:f>
              <c:numCache>
                <c:formatCode>General</c:formatCode>
                <c:ptCount val="6"/>
                <c:pt idx="1">
                  <c:v>4.4000000000000004</c:v>
                </c:pt>
                <c:pt idx="2">
                  <c:v>27.2</c:v>
                </c:pt>
                <c:pt idx="3">
                  <c:v>35</c:v>
                </c:pt>
                <c:pt idx="4">
                  <c:v>22.4</c:v>
                </c:pt>
                <c:pt idx="5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4-4B91-95E0-C5351620FF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3070133784418216"/>
          <c:y val="0.16338733556605695"/>
          <c:w val="0.45223066612670282"/>
          <c:h val="0.67322503598765804"/>
        </c:manualLayout>
      </c:layout>
      <c:overlay val="0"/>
      <c:txPr>
        <a:bodyPr/>
        <a:lstStyle/>
        <a:p>
          <a:pPr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575251703111894E-2"/>
          <c:y val="0.12118431285412731"/>
          <c:w val="0.53367198330620269"/>
          <c:h val="0.73646733696255973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Lbls>
            <c:dLbl>
              <c:idx val="2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142-4A6A-8CAC-34E6C1C259E6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142-4A6A-8CAC-34E6C1C259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Sheet1!$A$104:$A$107</c:f>
              <c:strCache>
                <c:ptCount val="4"/>
                <c:pt idx="0">
                  <c:v>Nededa cukraus</c:v>
                </c:pt>
                <c:pt idx="1">
                  <c:v>1 a. šaukštelį (5 g)</c:v>
                </c:pt>
                <c:pt idx="2">
                  <c:v>2 a. šaukštelius (10 g)</c:v>
                </c:pt>
                <c:pt idx="3">
                  <c:v>3 a. šaukštelius (15 g) ir &gt;</c:v>
                </c:pt>
              </c:strCache>
            </c:strRef>
          </c:cat>
          <c:val>
            <c:numRef>
              <c:f>Sheet1!$B$104:$B$107</c:f>
              <c:numCache>
                <c:formatCode>General</c:formatCode>
                <c:ptCount val="4"/>
                <c:pt idx="0">
                  <c:v>19.5</c:v>
                </c:pt>
                <c:pt idx="1">
                  <c:v>28.5</c:v>
                </c:pt>
                <c:pt idx="2">
                  <c:v>36.1</c:v>
                </c:pt>
                <c:pt idx="3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42-4A6A-8CAC-34E6C1C25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txPr>
          <a:bodyPr/>
          <a:lstStyle/>
          <a:p>
            <a:pPr>
              <a:defRPr sz="1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lt-LT"/>
          </a:p>
        </c:txPr>
      </c:legendEntry>
      <c:legendEntry>
        <c:idx val="3"/>
        <c:txPr>
          <a:bodyPr/>
          <a:lstStyle/>
          <a:p>
            <a:pPr>
              <a:defRPr sz="1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lt-LT"/>
          </a:p>
        </c:txPr>
      </c:legendEntry>
      <c:layout>
        <c:manualLayout>
          <c:xMode val="edge"/>
          <c:yMode val="edge"/>
          <c:x val="0.57960287021248846"/>
          <c:y val="0.27035440506610375"/>
          <c:w val="0.42039712978751154"/>
          <c:h val="0.45929118986779249"/>
        </c:manualLayout>
      </c:layout>
      <c:overlay val="0"/>
      <c:txPr>
        <a:bodyPr/>
        <a:lstStyle/>
        <a:p>
          <a:pPr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0.44216</cdr:x>
      <cdr:y>1</cdr:y>
    </cdr:from>
    <cdr:to>
      <cdr:x>0.75092</cdr:x>
      <cdr:y>1</cdr:y>
    </cdr:to>
    <cdr:cxnSp macro="">
      <cdr:nvCxnSpPr>
        <cdr:cNvPr id="2" name="Straight Arrow Connector 1"/>
        <cdr:cNvCxnSpPr/>
      </cdr:nvCxnSpPr>
      <cdr:spPr>
        <a:xfrm xmlns:a="http://schemas.openxmlformats.org/drawingml/2006/main">
          <a:off x="2371804" y="4343896"/>
          <a:ext cx="1656184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030A2-3596-4810-803C-719D239BE279}" type="datetimeFigureOut">
              <a:rPr lang="lt-LT" smtClean="0"/>
              <a:t>2018-12-17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00575-C270-4F1A-BABC-4AA4A86AED8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8983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00575-C270-4F1A-BABC-4AA4A86AED88}" type="slidenum">
              <a:rPr lang="lt-LT" smtClean="0"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77468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00575-C270-4F1A-BABC-4AA4A86AED88}" type="slidenum">
              <a:rPr lang="lt-LT" smtClean="0"/>
              <a:t>22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9217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7E5E-A434-4E59-AA35-2E7D54D8DFDC}" type="datetimeFigureOut">
              <a:rPr lang="lt-LT" smtClean="0"/>
              <a:t>2018-12-17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A530-3B0E-4595-8355-4A02C9EE61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4972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7E5E-A434-4E59-AA35-2E7D54D8DFDC}" type="datetimeFigureOut">
              <a:rPr lang="lt-LT" smtClean="0"/>
              <a:t>2018-12-17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A530-3B0E-4595-8355-4A02C9EE61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4998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7E5E-A434-4E59-AA35-2E7D54D8DFDC}" type="datetimeFigureOut">
              <a:rPr lang="lt-LT" smtClean="0"/>
              <a:t>2018-12-17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A530-3B0E-4595-8355-4A02C9EE61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8093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7E5E-A434-4E59-AA35-2E7D54D8DFDC}" type="datetimeFigureOut">
              <a:rPr lang="lt-LT" smtClean="0"/>
              <a:t>2018-12-17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A530-3B0E-4595-8355-4A02C9EE61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0632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7E5E-A434-4E59-AA35-2E7D54D8DFDC}" type="datetimeFigureOut">
              <a:rPr lang="lt-LT" smtClean="0"/>
              <a:t>2018-12-17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A530-3B0E-4595-8355-4A02C9EE61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707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7E5E-A434-4E59-AA35-2E7D54D8DFDC}" type="datetimeFigureOut">
              <a:rPr lang="lt-LT" smtClean="0"/>
              <a:t>2018-12-17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A530-3B0E-4595-8355-4A02C9EE61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0789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7E5E-A434-4E59-AA35-2E7D54D8DFDC}" type="datetimeFigureOut">
              <a:rPr lang="lt-LT" smtClean="0"/>
              <a:t>2018-12-17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A530-3B0E-4595-8355-4A02C9EE61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6584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7E5E-A434-4E59-AA35-2E7D54D8DFDC}" type="datetimeFigureOut">
              <a:rPr lang="lt-LT" smtClean="0"/>
              <a:t>2018-12-17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A530-3B0E-4595-8355-4A02C9EE61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8616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7E5E-A434-4E59-AA35-2E7D54D8DFDC}" type="datetimeFigureOut">
              <a:rPr lang="lt-LT" smtClean="0"/>
              <a:t>2018-12-17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A530-3B0E-4595-8355-4A02C9EE61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469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7E5E-A434-4E59-AA35-2E7D54D8DFDC}" type="datetimeFigureOut">
              <a:rPr lang="lt-LT" smtClean="0"/>
              <a:t>2018-12-17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A530-3B0E-4595-8355-4A02C9EE61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6227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7E5E-A434-4E59-AA35-2E7D54D8DFDC}" type="datetimeFigureOut">
              <a:rPr lang="lt-LT" smtClean="0"/>
              <a:t>2018-12-17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A530-3B0E-4595-8355-4A02C9EE61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9876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B7E5E-A434-4E59-AA35-2E7D54D8DFDC}" type="datetimeFigureOut">
              <a:rPr lang="lt-LT" smtClean="0"/>
              <a:t>2018-12-17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8A530-3B0E-4595-8355-4A02C9EE61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5655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zydra.ikamiene@vvsb.l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m-hs.eu/index.php/smhs/article/viewFile/sm-hs.2018.035/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Daug cukraus turinčių maisto produktų bei gėrimų suvartojimas</a:t>
            </a:r>
            <a:endParaRPr lang="lt-L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8832" cy="1752600"/>
          </a:xfrm>
        </p:spPr>
        <p:txBody>
          <a:bodyPr/>
          <a:lstStyle/>
          <a:p>
            <a:r>
              <a:rPr lang="lt-L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Mokyklinio amžiaus vaikų tyrimo rezultatų apžvalga</a:t>
            </a:r>
          </a:p>
          <a:p>
            <a:endParaRPr lang="lt-LT" dirty="0"/>
          </a:p>
          <a:p>
            <a:endParaRPr lang="lt-LT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6093296"/>
            <a:ext cx="6400800" cy="61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m.</a:t>
            </a:r>
          </a:p>
          <a:p>
            <a:endParaRPr lang="lt-LT" dirty="0" smtClean="0"/>
          </a:p>
          <a:p>
            <a:endParaRPr lang="lt-LT" dirty="0"/>
          </a:p>
        </p:txBody>
      </p:sp>
      <p:pic>
        <p:nvPicPr>
          <p:cNvPr id="2052" name="Picture 4" descr="C:\Zydra\2015\VVSB_dokumentai\VVSB_logo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802080" cy="175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92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316" y="-12957"/>
            <a:ext cx="9248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Tiriamųjų charakteristikos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 smtClean="0"/>
              <a:t>		</a:t>
            </a:r>
            <a:r>
              <a:rPr lang="lt-LT" sz="2800" dirty="0" smtClean="0"/>
              <a:t>Pagal klasę:</a:t>
            </a:r>
          </a:p>
          <a:p>
            <a:endParaRPr lang="lt-LT" sz="2800" dirty="0"/>
          </a:p>
          <a:p>
            <a:endParaRPr lang="lt-LT" sz="2800" dirty="0" smtClean="0"/>
          </a:p>
          <a:p>
            <a:pPr marL="0" indent="0">
              <a:buNone/>
            </a:pPr>
            <a:r>
              <a:rPr lang="lt-LT" sz="2800" dirty="0" smtClean="0"/>
              <a:t>		Pagal lytį:</a:t>
            </a:r>
          </a:p>
          <a:p>
            <a:endParaRPr lang="lt-LT" sz="2800" dirty="0"/>
          </a:p>
          <a:p>
            <a:endParaRPr lang="lt-LT" sz="2800" dirty="0" smtClean="0"/>
          </a:p>
          <a:p>
            <a:pPr marL="0" indent="0">
              <a:buNone/>
            </a:pPr>
            <a:r>
              <a:rPr lang="lt-LT" sz="2800" dirty="0" smtClean="0"/>
              <a:t>Pagal gyvenamą vietovę: </a:t>
            </a:r>
            <a:endParaRPr lang="lt-LT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885146"/>
              </p:ext>
            </p:extLst>
          </p:nvPr>
        </p:nvGraphicFramePr>
        <p:xfrm>
          <a:off x="4572000" y="1268760"/>
          <a:ext cx="3672408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481269"/>
              </p:ext>
            </p:extLst>
          </p:nvPr>
        </p:nvGraphicFramePr>
        <p:xfrm>
          <a:off x="4555242" y="3068960"/>
          <a:ext cx="3312368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914617"/>
              </p:ext>
            </p:extLst>
          </p:nvPr>
        </p:nvGraphicFramePr>
        <p:xfrm>
          <a:off x="4572000" y="4869160"/>
          <a:ext cx="36004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4" descr="C:\Zydra\2015\VVSB_dokumentai\VVSB_logo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486" y="38699"/>
            <a:ext cx="95957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9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0380"/>
            <a:ext cx="8229600" cy="1143000"/>
          </a:xfrm>
        </p:spPr>
        <p:txBody>
          <a:bodyPr/>
          <a:lstStyle/>
          <a:p>
            <a:r>
              <a:rPr lang="lt-LT" b="1" dirty="0" smtClean="0">
                <a:latin typeface="Ariel"/>
              </a:rPr>
              <a:t>Tyrimo rezultatai</a:t>
            </a:r>
            <a:endParaRPr lang="lt-LT" b="1" dirty="0">
              <a:latin typeface="Ariel"/>
            </a:endParaRPr>
          </a:p>
        </p:txBody>
      </p:sp>
    </p:spTree>
    <p:extLst>
      <p:ext uri="{BB962C8B-B14F-4D97-AF65-F5344CB8AC3E}">
        <p14:creationId xmlns:p14="http://schemas.microsoft.com/office/powerpoint/2010/main" val="14154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1588"/>
            <a:ext cx="9248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Suvartojamo cukraus kiekis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Mokiniai per parą su daug cukraus turinčiais maisto produktais gauna vidutiniškai </a:t>
            </a:r>
            <a:r>
              <a:rPr lang="lt-LT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130,8 g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cukrų, tai sudaro </a:t>
            </a:r>
            <a:r>
              <a:rPr lang="lt-LT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22,3 proc</a:t>
            </a:r>
            <a:r>
              <a:rPr lang="lt-LT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paros davinio energetinės vertės </a:t>
            </a:r>
            <a:r>
              <a:rPr lang="lt-LT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(rekomenduojama ≈ 10 proc.)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lt-LT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189400"/>
              </p:ext>
            </p:extLst>
          </p:nvPr>
        </p:nvGraphicFramePr>
        <p:xfrm>
          <a:off x="2051720" y="3430588"/>
          <a:ext cx="5364088" cy="324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1979712" y="4264252"/>
            <a:ext cx="1997476" cy="0"/>
          </a:xfrm>
          <a:prstGeom prst="straightConnector1">
            <a:avLst/>
          </a:prstGeom>
          <a:ln w="158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979712" y="3933056"/>
            <a:ext cx="1997476" cy="0"/>
          </a:xfrm>
          <a:prstGeom prst="straightConnector1">
            <a:avLst/>
          </a:prstGeom>
          <a:ln w="158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 txBox="1">
            <a:spLocks/>
          </p:cNvSpPr>
          <p:nvPr/>
        </p:nvSpPr>
        <p:spPr>
          <a:xfrm>
            <a:off x="0" y="3834414"/>
            <a:ext cx="1907704" cy="511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lt-LT" sz="1400" b="0" dirty="0" smtClean="0">
                <a:latin typeface="Ariel"/>
              </a:rPr>
              <a:t>Gaunama</a:t>
            </a:r>
          </a:p>
          <a:p>
            <a:pPr algn="r"/>
            <a:r>
              <a:rPr lang="lt-LT" sz="1400" b="0" dirty="0" smtClean="0">
                <a:latin typeface="Ariel"/>
              </a:rPr>
              <a:t>Rekomenduojama</a:t>
            </a:r>
            <a:endParaRPr lang="lt-LT" sz="1400" b="0" dirty="0">
              <a:latin typeface="Ariel"/>
            </a:endParaRPr>
          </a:p>
        </p:txBody>
      </p:sp>
      <p:pic>
        <p:nvPicPr>
          <p:cNvPr id="9" name="Picture 4" descr="C:\Zydra\2015\VVSB_dokumentai\VVSB_logo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510" y="47577"/>
            <a:ext cx="95957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1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1588"/>
            <a:ext cx="9248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Mokinių 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pasiskirstymas pagal suvartojamo cukraus 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kiekį 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2746238" y="1917413"/>
            <a:ext cx="1681746" cy="743181"/>
          </a:xfrm>
          <a:prstGeom prst="rightArrowCallou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lt-LT" sz="18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60 g</a:t>
            </a:r>
            <a:endParaRPr lang="lt-LT" sz="18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88" y="2742520"/>
            <a:ext cx="8640960" cy="1011007"/>
          </a:xfrm>
        </p:spPr>
        <p:txBody>
          <a:bodyPr anchor="ctr">
            <a:normAutofit fontScale="25000" lnSpcReduction="20000"/>
          </a:bodyPr>
          <a:lstStyle/>
          <a:p>
            <a:r>
              <a:rPr lang="lt-LT" dirty="0" smtClean="0"/>
              <a:t>                      </a:t>
            </a:r>
          </a:p>
          <a:p>
            <a:pPr algn="ctr"/>
            <a:r>
              <a:rPr lang="lt-LT" sz="1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Rekomenduojama cukraus paros norma  &lt;60 g.</a:t>
            </a:r>
            <a:endParaRPr lang="lt-LT" sz="11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2746238" y="3591603"/>
            <a:ext cx="1829808" cy="1133541"/>
          </a:xfrm>
          <a:prstGeom prst="rightArrowCallou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t-LT" sz="18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60-130 g</a:t>
            </a:r>
            <a:endParaRPr lang="lt-LT" sz="18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2759057" y="4763079"/>
            <a:ext cx="1800200" cy="1470149"/>
          </a:xfrm>
          <a:prstGeom prst="rightArrowCallou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t-LT" sz="18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130 g</a:t>
            </a:r>
            <a:endParaRPr lang="lt-LT" sz="18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4576046" y="1412776"/>
            <a:ext cx="4388442" cy="485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dirty="0" smtClean="0"/>
              <a:t>                  </a:t>
            </a:r>
          </a:p>
          <a:p>
            <a:pPr algn="ctr"/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uvartoja 28,9 proc. mokinių</a:t>
            </a:r>
          </a:p>
          <a:p>
            <a:pPr algn="ctr"/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sz="2600" dirty="0" smtClean="0"/>
          </a:p>
          <a:p>
            <a:pPr algn="ctr"/>
            <a:endParaRPr lang="lt-LT" sz="2600" dirty="0" smtClean="0"/>
          </a:p>
          <a:p>
            <a:pPr algn="ctr"/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suvartoja 29,8 proc. mokinių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sz="2600" dirty="0"/>
          </a:p>
          <a:p>
            <a:pPr algn="ctr"/>
            <a:endParaRPr lang="lt-LT" sz="2600" dirty="0" smtClean="0"/>
          </a:p>
          <a:p>
            <a:pPr algn="ctr"/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uvartoja 41,3 proc. mokinių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sz="2600" dirty="0" smtClean="0"/>
          </a:p>
        </p:txBody>
      </p:sp>
      <p:sp>
        <p:nvSpPr>
          <p:cNvPr id="23" name="Up Arrow 22"/>
          <p:cNvSpPr/>
          <p:nvPr/>
        </p:nvSpPr>
        <p:spPr>
          <a:xfrm>
            <a:off x="598080" y="1640881"/>
            <a:ext cx="484632" cy="1410455"/>
          </a:xfrm>
          <a:prstGeom prst="upArrow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 anchorCtr="0"/>
          <a:lstStyle/>
          <a:p>
            <a:pPr algn="r"/>
            <a:r>
              <a:rPr lang="lt-LT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GERAI</a:t>
            </a:r>
            <a:endParaRPr lang="lt-LT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598080" y="3591603"/>
            <a:ext cx="484632" cy="2573701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 anchorCtr="1"/>
          <a:lstStyle/>
          <a:p>
            <a:pPr algn="r"/>
            <a:r>
              <a:rPr lang="lt-LT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BLOGAI</a:t>
            </a:r>
            <a:endParaRPr lang="lt-LT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C:\Zydra\2015\VVSB_dokumentai\VVSB_logo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510" y="38699"/>
            <a:ext cx="95957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12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2" y="0"/>
            <a:ext cx="9248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Mokinių 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pasiskirstymas pagal suvartojamo cukraus 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kiekį 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2843808" y="2010316"/>
            <a:ext cx="1393714" cy="357491"/>
          </a:xfrm>
          <a:prstGeom prst="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lt-LT" sz="18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30 g</a:t>
            </a:r>
            <a:endParaRPr lang="lt-LT" sz="18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88" y="2742520"/>
            <a:ext cx="8640960" cy="1011007"/>
          </a:xfrm>
        </p:spPr>
        <p:txBody>
          <a:bodyPr anchor="ctr">
            <a:normAutofit fontScale="32500" lnSpcReduction="20000"/>
          </a:bodyPr>
          <a:lstStyle/>
          <a:p>
            <a:r>
              <a:rPr lang="lt-LT" dirty="0" smtClean="0"/>
              <a:t>                      </a:t>
            </a:r>
          </a:p>
          <a:p>
            <a:pPr algn="ctr"/>
            <a:r>
              <a:rPr lang="lt-LT" sz="8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Siektina (PSO) cukraus paros norma  &lt;30 g.</a:t>
            </a:r>
            <a:endParaRPr lang="lt-LT" sz="8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2746238" y="3840038"/>
            <a:ext cx="1609738" cy="453058"/>
          </a:xfrm>
          <a:prstGeom prst="righ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t-LT" sz="18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30-60 g</a:t>
            </a:r>
            <a:endParaRPr lang="lt-LT" sz="18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2755116" y="4365104"/>
            <a:ext cx="1600860" cy="1902197"/>
          </a:xfrm>
          <a:prstGeom prst="right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t-LT" sz="18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60 g</a:t>
            </a:r>
            <a:endParaRPr lang="lt-LT" sz="18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4576046" y="1412776"/>
            <a:ext cx="2952328" cy="485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dirty="0" smtClean="0"/>
              <a:t>                      </a:t>
            </a:r>
          </a:p>
          <a:p>
            <a:pPr algn="ctr"/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13,3 proc. mokinių</a:t>
            </a:r>
          </a:p>
          <a:p>
            <a:pPr algn="ctr"/>
            <a:endParaRPr lang="lt-LT" sz="2600" dirty="0"/>
          </a:p>
          <a:p>
            <a:pPr algn="ctr"/>
            <a:endParaRPr lang="lt-LT" sz="2600" dirty="0" smtClean="0"/>
          </a:p>
          <a:p>
            <a:pPr algn="ctr"/>
            <a:endParaRPr lang="lt-LT" sz="2600" dirty="0" smtClean="0"/>
          </a:p>
          <a:p>
            <a:pPr algn="ctr"/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15,4 proc. mokinių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sz="2600" dirty="0"/>
          </a:p>
          <a:p>
            <a:pPr algn="ctr"/>
            <a:endParaRPr lang="lt-LT" sz="2600" dirty="0" smtClean="0"/>
          </a:p>
          <a:p>
            <a:pPr algn="ctr"/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71,3 proc. mokinių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sz="2600" dirty="0" smtClean="0"/>
          </a:p>
        </p:txBody>
      </p:sp>
      <p:sp>
        <p:nvSpPr>
          <p:cNvPr id="23" name="Up Arrow 22"/>
          <p:cNvSpPr/>
          <p:nvPr/>
        </p:nvSpPr>
        <p:spPr>
          <a:xfrm>
            <a:off x="598080" y="1628801"/>
            <a:ext cx="484632" cy="1410455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lt-LT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GERAI</a:t>
            </a:r>
            <a:endParaRPr lang="lt-LT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598080" y="3591603"/>
            <a:ext cx="484632" cy="25737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 anchorCtr="1"/>
          <a:lstStyle/>
          <a:p>
            <a:pPr algn="ctr"/>
            <a:r>
              <a:rPr lang="lt-LT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BLOGAI</a:t>
            </a:r>
            <a:endParaRPr lang="lt-LT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C:\Zydra\2015\VVSB_dokumentai\VVSB_logo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22" y="38699"/>
            <a:ext cx="95957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72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51" y="-33283"/>
            <a:ext cx="9248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Su kuo „gaunamas“ cukrus?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181857" cy="27051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755576" y="4581128"/>
            <a:ext cx="7902144" cy="31988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lt-LT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*kai mokinių vidutinė paros maisto davinio energinė vertė 2350 kcal.</a:t>
            </a:r>
            <a:endParaRPr lang="lt-LT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C:\Zydra\2015\VVSB_dokumentai\VVSB_logo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144" y="20943"/>
            <a:ext cx="95957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3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1588"/>
            <a:ext cx="9248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Daug cukraus turinčių produktų suvartojimas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70256" y="5799501"/>
            <a:ext cx="7902144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lt-LT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*SN - standartinis nuokrypis </a:t>
            </a:r>
            <a:endParaRPr lang="lt-LT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21" y="1941452"/>
            <a:ext cx="6384957" cy="3835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157489" y="2348880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lt-LT" dirty="0"/>
          </a:p>
        </p:txBody>
      </p:sp>
      <p:pic>
        <p:nvPicPr>
          <p:cNvPr id="7" name="Picture 4" descr="C:\Zydra\2015\VVSB_dokumentai\VVSB_logo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266" y="38699"/>
            <a:ext cx="95957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3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1588"/>
            <a:ext cx="9248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Daugiausia cukrų per parą gaunama 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8" y="1600200"/>
            <a:ext cx="6289274" cy="4525963"/>
          </a:xfrm>
        </p:spPr>
        <p:txBody>
          <a:bodyPr>
            <a:normAutofit fontScale="92500"/>
          </a:bodyPr>
          <a:lstStyle/>
          <a:p>
            <a:endParaRPr lang="lt-LT" dirty="0" smtClean="0"/>
          </a:p>
          <a:p>
            <a:pPr marL="0" indent="0">
              <a:buNone/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š saldainių – 14,8 g</a:t>
            </a:r>
          </a:p>
          <a:p>
            <a:endParaRPr lang="lt-LT" dirty="0" smtClean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š šokolado – 12,2 g</a:t>
            </a:r>
          </a:p>
          <a:p>
            <a:endParaRPr lang="lt-LT" dirty="0" smtClean="0"/>
          </a:p>
          <a:p>
            <a:endParaRPr lang="lt-LT" dirty="0" smtClean="0"/>
          </a:p>
          <a:p>
            <a:pPr marL="0" indent="0">
              <a:buNone/>
            </a:pP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iš tortų, pyragų, pyragaičių – 11,2 g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61" y="1700808"/>
            <a:ext cx="2026823" cy="144016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284984"/>
            <a:ext cx="2016224" cy="136815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869160"/>
            <a:ext cx="2016223" cy="142582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:\Zydra\2015\VVSB_dokumentai\VVSB_logo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510" y="38699"/>
            <a:ext cx="95957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78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1588"/>
            <a:ext cx="9248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Kai kurių gėrimų suvartojimas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755576" y="5229200"/>
            <a:ext cx="7902144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lt-LT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*SN - standartinis nuokrypis </a:t>
            </a:r>
            <a:endParaRPr lang="lt-LT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2" y="2580481"/>
            <a:ext cx="8136695" cy="2565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48110" y="3023586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lt-LT" dirty="0"/>
          </a:p>
        </p:txBody>
      </p:sp>
      <p:pic>
        <p:nvPicPr>
          <p:cNvPr id="9" name="Picture 4" descr="C:\Zydra\2015\VVSB_dokumentai\VVSB_logo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510" y="38699"/>
            <a:ext cx="95957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8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93" y="1588"/>
            <a:ext cx="9248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Vandens ir karštųjų gėrimų suvartojimas </a:t>
            </a:r>
            <a:r>
              <a:rPr lang="lt-L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(per parą išgeriamas kiekis)</a:t>
            </a:r>
            <a:endParaRPr lang="lt-L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535113"/>
            <a:ext cx="4389884" cy="639762"/>
          </a:xfrm>
        </p:spPr>
        <p:txBody>
          <a:bodyPr>
            <a:normAutofit/>
          </a:bodyPr>
          <a:lstStyle/>
          <a:p>
            <a:pPr algn="ctr"/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Vanduo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Arbata/karštieji gėrimai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61707691"/>
              </p:ext>
            </p:extLst>
          </p:nvPr>
        </p:nvGraphicFramePr>
        <p:xfrm>
          <a:off x="457200" y="2174875"/>
          <a:ext cx="4050540" cy="3414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2283652"/>
              </p:ext>
            </p:extLst>
          </p:nvPr>
        </p:nvGraphicFramePr>
        <p:xfrm>
          <a:off x="4572000" y="2215233"/>
          <a:ext cx="4464496" cy="3414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Placeholder 2"/>
          <p:cNvSpPr txBox="1">
            <a:spLocks/>
          </p:cNvSpPr>
          <p:nvPr/>
        </p:nvSpPr>
        <p:spPr>
          <a:xfrm>
            <a:off x="4355976" y="5746233"/>
            <a:ext cx="4644032" cy="6915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lt-LT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Vidurkis per parą: </a:t>
            </a:r>
          </a:p>
          <a:p>
            <a:pPr algn="ctr">
              <a:lnSpc>
                <a:spcPct val="80000"/>
              </a:lnSpc>
            </a:pPr>
            <a:r>
              <a:rPr lang="lt-LT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2,1 puodelio arbatos/ karštų gėrimų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270256" y="5799501"/>
            <a:ext cx="4229736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Vidurkis per parą: </a:t>
            </a:r>
          </a:p>
          <a:p>
            <a:pPr algn="ctr"/>
            <a:r>
              <a:rPr lang="lt-L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4,6 stiklinės vandens</a:t>
            </a:r>
            <a:endParaRPr lang="lt-L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C:\Zydra\2015\VVSB_dokumentai\VVSB_logo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54" y="56455"/>
            <a:ext cx="95957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0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0380"/>
            <a:ext cx="8229600" cy="1143000"/>
          </a:xfrm>
        </p:spPr>
        <p:txBody>
          <a:bodyPr/>
          <a:lstStyle/>
          <a:p>
            <a:r>
              <a:rPr lang="lt-L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  <a:endParaRPr lang="lt-L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1588"/>
            <a:ext cx="9248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388" y="274638"/>
            <a:ext cx="8739188" cy="1143000"/>
          </a:xfrm>
        </p:spPr>
        <p:txBody>
          <a:bodyPr/>
          <a:lstStyle/>
          <a:p>
            <a:pPr algn="l"/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Arbata/karštieji gėrimai + cukrus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lt-LT" u="sng" dirty="0" smtClean="0"/>
          </a:p>
          <a:p>
            <a:pPr marL="0" indent="0">
              <a:buNone/>
            </a:pPr>
            <a:endParaRPr lang="lt-LT" u="sng" dirty="0"/>
          </a:p>
          <a:p>
            <a:endParaRPr lang="lt-LT" u="sng" dirty="0" smtClean="0"/>
          </a:p>
          <a:p>
            <a:endParaRPr lang="lt-LT" u="sng" dirty="0"/>
          </a:p>
          <a:p>
            <a:endParaRPr lang="lt-LT" u="sng" dirty="0" smtClean="0"/>
          </a:p>
          <a:p>
            <a:pPr marL="0" indent="0">
              <a:buNone/>
            </a:pPr>
            <a:endParaRPr lang="lt-LT" sz="2600" dirty="0" smtClean="0"/>
          </a:p>
          <a:p>
            <a:pPr marL="0" indent="0">
              <a:buNone/>
            </a:pPr>
            <a:r>
              <a:rPr lang="lt-LT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Įdedamo į arbatą ar kitus karštus gėrimus cukraus kiekio vidurkis 1,58 arbatiniai šaukšteliai (7,9 g.)/puodeliui.</a:t>
            </a:r>
          </a:p>
          <a:p>
            <a:pPr marL="0" indent="0">
              <a:buNone/>
            </a:pPr>
            <a:r>
              <a:rPr lang="lt-L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lt-LT" sz="2600" dirty="0">
                <a:latin typeface="Arial" panose="020B0604020202020204" pitchFamily="34" charset="0"/>
                <a:cs typeface="Arial" panose="020B0604020202020204" pitchFamily="34" charset="0"/>
              </a:rPr>
              <a:t>arbata (ar kitais karštais gėrimais) k</a:t>
            </a:r>
            <a:r>
              <a:rPr lang="lt-L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as antras mokinys per parą gauna 20 g. </a:t>
            </a:r>
            <a:r>
              <a:rPr lang="lt-LT" sz="2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lt-L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ukraus.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991353"/>
              </p:ext>
            </p:extLst>
          </p:nvPr>
        </p:nvGraphicFramePr>
        <p:xfrm>
          <a:off x="2843808" y="1268760"/>
          <a:ext cx="496855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4" descr="C:\Zydra\2015\VVSB_dokumentai\VVSB_logo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510" y="47577"/>
            <a:ext cx="95957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06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1588"/>
            <a:ext cx="9248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Tyrimo išvados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lt-LT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Mokiniai per parą su daug cukraus turinčiais maisto produktais ir gėrimais gauna &gt; 2 kartus didesnį nei rekomenduojama cukrų kiekį.</a:t>
            </a:r>
          </a:p>
          <a:p>
            <a:r>
              <a:rPr lang="lt-LT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Tik &lt; 1/3 mokinių suvartoja rekomenduojamą paros cukrų kiekį. </a:t>
            </a:r>
          </a:p>
          <a:p>
            <a:r>
              <a:rPr lang="lt-LT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Tik 13,3 proc. </a:t>
            </a:r>
            <a:r>
              <a:rPr lang="lt-LT" sz="3300" dirty="0">
                <a:latin typeface="Arial" panose="020B0604020202020204" pitchFamily="34" charset="0"/>
                <a:cs typeface="Arial" panose="020B0604020202020204" pitchFamily="34" charset="0"/>
              </a:rPr>
              <a:t>mokinių suvartoja </a:t>
            </a:r>
            <a:r>
              <a:rPr lang="lt-LT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siektiną (iki 30g.) </a:t>
            </a:r>
            <a:r>
              <a:rPr lang="lt-LT" sz="3300" dirty="0">
                <a:latin typeface="Arial" panose="020B0604020202020204" pitchFamily="34" charset="0"/>
                <a:cs typeface="Arial" panose="020B0604020202020204" pitchFamily="34" charset="0"/>
              </a:rPr>
              <a:t>paros cukrų kiekį</a:t>
            </a:r>
            <a:r>
              <a:rPr lang="lt-LT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lt-LT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Cukrų daugiau suvartoja: </a:t>
            </a:r>
          </a:p>
          <a:p>
            <a:pPr marL="1793875" indent="-266700"/>
            <a:r>
              <a:rPr lang="lt-LT" sz="33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lt-LT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aunesnių klasių (5 ir 7 klasės) mokiniai;</a:t>
            </a:r>
          </a:p>
          <a:p>
            <a:pPr marL="1793875" indent="-266700"/>
            <a:r>
              <a:rPr lang="lt-LT" sz="33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lt-LT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erniukai;</a:t>
            </a:r>
          </a:p>
          <a:p>
            <a:pPr marL="1793875" indent="-266700"/>
            <a:r>
              <a:rPr lang="lt-LT" sz="33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lt-LT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aime gyvenantys mokiniai.</a:t>
            </a:r>
            <a:endParaRPr lang="lt-LT" dirty="0"/>
          </a:p>
        </p:txBody>
      </p:sp>
      <p:pic>
        <p:nvPicPr>
          <p:cNvPr id="5" name="Picture 4" descr="C:\Zydra\2015\VVSB_dokumentai\VVSB_logo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29" y="90368"/>
            <a:ext cx="95957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2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1588"/>
            <a:ext cx="9248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Rekomendacijos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gdyti vaikų sveikos mitybos įpročius bei sudaryti sąlygas jiems sveikai maitintis:</a:t>
            </a:r>
          </a:p>
          <a:p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gerinti maisto produktų sudėtį, mažinant cukraus, druskos, riebalų, </a:t>
            </a:r>
            <a:r>
              <a:rPr lang="lt-L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transriebalų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 kiekius,</a:t>
            </a:r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katinti vaikus vartoti kuo mažiau saldžių maisto produktų ir gėrimų,</a:t>
            </a:r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gdyti vaikų vaisių ir daržovių valgymo įpročius.</a:t>
            </a:r>
          </a:p>
          <a:p>
            <a:pPr marL="0" indent="0">
              <a:buNone/>
            </a:pP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Skatinti visuomenę:</a:t>
            </a:r>
          </a:p>
          <a:p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skaityti maisto produktų etiketes</a:t>
            </a:r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inktis maisto produktus, pažymėtus</a:t>
            </a:r>
          </a:p>
          <a:p>
            <a:pPr marL="0" indent="0">
              <a:buNone/>
            </a:pP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(„Rakto skylute“).</a:t>
            </a:r>
          </a:p>
          <a:p>
            <a:pPr marL="0" indent="0">
              <a:buNone/>
            </a:pP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918" y="4859298"/>
            <a:ext cx="1462829" cy="147095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 descr="C:\Zydra\2015\VVSB_dokumentai\VVSB_logo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528" y="44624"/>
            <a:ext cx="95957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15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1588"/>
            <a:ext cx="9248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/>
          <a:lstStyle/>
          <a:p>
            <a:r>
              <a:rPr lang="lt-LT" dirty="0" smtClean="0"/>
              <a:t>Ačiū už dėmesį!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158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900" b="1" dirty="0" smtClean="0">
                <a:latin typeface="Ariel"/>
              </a:rPr>
              <a:t>Pristatymą </a:t>
            </a:r>
            <a:r>
              <a:rPr lang="lt-LT" sz="1900" b="1" dirty="0">
                <a:latin typeface="Ariel"/>
              </a:rPr>
              <a:t>rengė:</a:t>
            </a:r>
          </a:p>
          <a:p>
            <a:pPr marL="0" indent="0">
              <a:buNone/>
            </a:pPr>
            <a:r>
              <a:rPr lang="lt-LT" sz="1900" dirty="0">
                <a:latin typeface="Ariel"/>
              </a:rPr>
              <a:t>Vilniaus m. savivaldybės visuomenės sveikatos biuro </a:t>
            </a:r>
          </a:p>
          <a:p>
            <a:pPr marL="0" indent="0">
              <a:buNone/>
            </a:pPr>
            <a:r>
              <a:rPr lang="lt-LT" sz="1900" dirty="0">
                <a:latin typeface="Ariel"/>
              </a:rPr>
              <a:t>V</a:t>
            </a:r>
            <a:r>
              <a:rPr lang="en-US" sz="1900" dirty="0" err="1">
                <a:latin typeface="Ariel"/>
              </a:rPr>
              <a:t>isuomenės</a:t>
            </a:r>
            <a:r>
              <a:rPr lang="en-US" sz="1900" dirty="0">
                <a:latin typeface="Ariel"/>
              </a:rPr>
              <a:t> </a:t>
            </a:r>
            <a:r>
              <a:rPr lang="en-US" sz="1900" dirty="0" err="1">
                <a:latin typeface="Ariel"/>
              </a:rPr>
              <a:t>sveikatos</a:t>
            </a:r>
            <a:r>
              <a:rPr lang="en-US" sz="1900" dirty="0">
                <a:latin typeface="Ariel"/>
              </a:rPr>
              <a:t> </a:t>
            </a:r>
            <a:r>
              <a:rPr lang="en-US" sz="1900" dirty="0" err="1">
                <a:latin typeface="Ariel"/>
              </a:rPr>
              <a:t>stebėsenos</a:t>
            </a:r>
            <a:r>
              <a:rPr lang="en-US" sz="1900" dirty="0">
                <a:latin typeface="Ariel"/>
              </a:rPr>
              <a:t> skyriaus </a:t>
            </a:r>
            <a:r>
              <a:rPr lang="en-US" sz="1900" dirty="0" err="1">
                <a:latin typeface="Ariel"/>
              </a:rPr>
              <a:t>specialistė</a:t>
            </a:r>
            <a:r>
              <a:rPr lang="en-US" sz="1900" dirty="0">
                <a:latin typeface="Ariel"/>
              </a:rPr>
              <a:t> </a:t>
            </a:r>
            <a:endParaRPr lang="lt-LT" sz="1900" dirty="0">
              <a:latin typeface="Ariel"/>
            </a:endParaRPr>
          </a:p>
          <a:p>
            <a:pPr marL="0" indent="0">
              <a:buNone/>
            </a:pPr>
            <a:r>
              <a:rPr lang="lt-LT" sz="1900" dirty="0">
                <a:latin typeface="Ariel"/>
              </a:rPr>
              <a:t>Žydra </a:t>
            </a:r>
            <a:r>
              <a:rPr lang="lt-LT" sz="1900" dirty="0" err="1">
                <a:latin typeface="Ariel"/>
              </a:rPr>
              <a:t>Ikamienė</a:t>
            </a:r>
            <a:r>
              <a:rPr lang="lt-LT" sz="1900" dirty="0">
                <a:latin typeface="Ariel"/>
              </a:rPr>
              <a:t>  (</a:t>
            </a:r>
            <a:r>
              <a:rPr lang="lt-LT" sz="1900" dirty="0" err="1">
                <a:latin typeface="Ariel"/>
              </a:rPr>
              <a:t>el.p</a:t>
            </a:r>
            <a:r>
              <a:rPr lang="lt-LT" sz="1900" dirty="0">
                <a:latin typeface="Ariel"/>
              </a:rPr>
              <a:t>.: </a:t>
            </a:r>
            <a:r>
              <a:rPr lang="lt-LT" sz="1900" dirty="0" err="1">
                <a:latin typeface="Ariel"/>
                <a:hlinkClick r:id="rId3"/>
              </a:rPr>
              <a:t>zydra.ikamiene@vvsb.lt</a:t>
            </a:r>
            <a:r>
              <a:rPr lang="lt-LT" sz="1900" dirty="0">
                <a:latin typeface="Ariel"/>
              </a:rPr>
              <a:t> )</a:t>
            </a:r>
          </a:p>
          <a:p>
            <a:pPr marL="0" indent="0">
              <a:buNone/>
            </a:pPr>
            <a:endParaRPr lang="lt-LT" sz="1900" dirty="0" smtClean="0">
              <a:latin typeface="Ariel"/>
            </a:endParaRPr>
          </a:p>
          <a:p>
            <a:pPr marL="0" indent="0">
              <a:buNone/>
            </a:pPr>
            <a:r>
              <a:rPr lang="lt-LT" sz="1900" b="1" dirty="0" smtClean="0">
                <a:latin typeface="Ariel"/>
              </a:rPr>
              <a:t>Naudingas straipsnis apie produktuose paslėptą cukrų</a:t>
            </a:r>
            <a:r>
              <a:rPr lang="lt-LT" sz="1900" b="1" dirty="0">
                <a:latin typeface="Ariel"/>
                <a:sym typeface="Wingdings" panose="05000000000000000000" pitchFamily="2" charset="2"/>
              </a:rPr>
              <a:t>:</a:t>
            </a:r>
            <a:endParaRPr lang="lt-LT" sz="1900" b="1" dirty="0" smtClean="0">
              <a:latin typeface="Ariel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lt-LT" sz="1900" u="sng" dirty="0" smtClean="0">
                <a:latin typeface="Ariel"/>
                <a:sym typeface="Wingdings" panose="05000000000000000000" pitchFamily="2" charset="2"/>
              </a:rPr>
              <a:t>https</a:t>
            </a:r>
            <a:r>
              <a:rPr lang="lt-LT" sz="1900" u="sng" dirty="0">
                <a:latin typeface="Ariel"/>
                <a:sym typeface="Wingdings" panose="05000000000000000000" pitchFamily="2" charset="2"/>
              </a:rPr>
              <a:t>://mamoszurnalas.lt/pasleptas-cukrus-vaiku-maiste-jo-pilna-net-desrelese/</a:t>
            </a:r>
            <a:endParaRPr lang="lt-LT" sz="1900" u="sng" dirty="0" smtClean="0">
              <a:latin typeface="Ariel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lt-LT" sz="2000" u="sng" dirty="0" smtClean="0"/>
          </a:p>
          <a:p>
            <a:pPr marL="0" indent="0">
              <a:buNone/>
            </a:pPr>
            <a:endParaRPr lang="lt-LT" sz="2000" u="sng" dirty="0"/>
          </a:p>
          <a:p>
            <a:pPr marL="0" indent="0">
              <a:buNone/>
            </a:pPr>
            <a:endParaRPr lang="lt-LT" sz="2000" u="sng" dirty="0"/>
          </a:p>
          <a:p>
            <a:pPr marL="0" indent="0">
              <a:buNone/>
            </a:pPr>
            <a:endParaRPr lang="lt-LT" sz="2000" dirty="0"/>
          </a:p>
          <a:p>
            <a:endParaRPr lang="lt-LT" dirty="0"/>
          </a:p>
        </p:txBody>
      </p:sp>
      <p:pic>
        <p:nvPicPr>
          <p:cNvPr id="5" name="Picture 4" descr="C:\Zydra\2015\VVSB_dokumentai\VVSB_logo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528" y="44624"/>
            <a:ext cx="95957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4" y="0"/>
            <a:ext cx="92495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Kas yra cukrus?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0441"/>
            <a:ext cx="8507288" cy="3268960"/>
          </a:xfrm>
        </p:spPr>
        <p:txBody>
          <a:bodyPr/>
          <a:lstStyle/>
          <a:p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vandenyje tirpus saldaus skonio sacharidas, dažniausiai gaminamas iš  cukrinių runkelių, cukranendrių; </a:t>
            </a:r>
          </a:p>
          <a:p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angliavandenis; </a:t>
            </a:r>
          </a:p>
          <a:p>
            <a:r>
              <a:rPr lang="lt-L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vidutinis kaloringumas − 377 kcal/100g. </a:t>
            </a: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5" name="Picture 4" descr="C:\Zydra\2015\VVSB_dokumentai\VVSB_logo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359" y="94006"/>
            <a:ext cx="811945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1588"/>
            <a:ext cx="9248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XXL cukraus. Kodėl blogai?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Mokslininkai didelį cukrų suvartojimą sieja su:</a:t>
            </a:r>
          </a:p>
          <a:p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sumažėjusiu organizmo imunitetu, </a:t>
            </a:r>
          </a:p>
          <a:p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antsvoriu bei nutukimu, </a:t>
            </a:r>
          </a:p>
          <a:p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idesne ligų         atsiradimo rizika</a:t>
            </a:r>
          </a:p>
          <a:p>
            <a:pPr marL="0" indent="0">
              <a:buNone/>
            </a:pPr>
            <a:endParaRPr lang="lt-LT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6338" indent="-457200">
              <a:buFont typeface="Wingdings" panose="05000000000000000000" pitchFamily="2" charset="2"/>
              <a:buChar char="ü"/>
            </a:pP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širdies ir kraujagyslių ligų,</a:t>
            </a:r>
          </a:p>
          <a:p>
            <a:pPr marL="1176338" indent="-457200">
              <a:buFont typeface="Wingdings" panose="05000000000000000000" pitchFamily="2" charset="2"/>
              <a:buChar char="ü"/>
            </a:pP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smegenų insultų, </a:t>
            </a:r>
          </a:p>
          <a:p>
            <a:pPr marL="1176338" indent="-457200">
              <a:buFont typeface="Wingdings" panose="05000000000000000000" pitchFamily="2" charset="2"/>
              <a:buChar char="ü"/>
            </a:pP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iabeto,</a:t>
            </a:r>
          </a:p>
          <a:p>
            <a:pPr marL="1176338" indent="-457200">
              <a:buFont typeface="Wingdings" panose="05000000000000000000" pitchFamily="2" charset="2"/>
              <a:buChar char="ü"/>
            </a:pP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kitų lėtinių neinfekcinių ligų. </a:t>
            </a:r>
            <a:endParaRPr lang="lt-L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699792" y="3316794"/>
            <a:ext cx="484632" cy="80565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6" name="Picture 4" descr="C:\Zydra\2015\VVSB_dokumentai\VVSB_logo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811945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09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1588"/>
            <a:ext cx="9248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lt-LT" dirty="0" smtClean="0"/>
              <a:t>Rekomenduojamos cukraus normos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Pagal Rekomenduojamas paros maistinių medžiagų ir energijos normas </a:t>
            </a:r>
            <a:r>
              <a:rPr lang="lt-LT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(RPN, 2016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tiek vaikai, tiek suaugę cukrų turėtų gauti </a:t>
            </a:r>
            <a:r>
              <a:rPr lang="lt-LT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daugiau kaip 10 proc. paros maisto davinio energinės vertės 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(E.)</a:t>
            </a:r>
          </a:p>
          <a:p>
            <a:pPr marL="0" indent="0">
              <a:buNone/>
            </a:pPr>
            <a:endParaRPr lang="lt-LT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Pasaulio sveikatos organizacija </a:t>
            </a:r>
            <a:r>
              <a:rPr lang="lt-LT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(PSO) 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rekomenduoja siekti, kad cukrūs sudarytų </a:t>
            </a:r>
            <a:r>
              <a:rPr lang="lt-LT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daugiau kaip 5 proc. 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E., įskaitant cukrus, esančius visuose maisto produktuose ir gėrimuose. </a:t>
            </a:r>
          </a:p>
          <a:p>
            <a:pPr marL="0" indent="0">
              <a:buNone/>
            </a:pPr>
            <a:endParaRPr lang="lt-L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t-L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Zydra\2015\VVSB_dokumentai\VVSB_logo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271" y="78177"/>
            <a:ext cx="811945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6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0380"/>
            <a:ext cx="8229600" cy="1143000"/>
          </a:xfrm>
        </p:spPr>
        <p:txBody>
          <a:bodyPr/>
          <a:lstStyle/>
          <a:p>
            <a:r>
              <a:rPr lang="lt-LT" b="1" dirty="0" smtClean="0">
                <a:latin typeface="Ariel"/>
              </a:rPr>
              <a:t>Apie tyrimą</a:t>
            </a:r>
            <a:endParaRPr lang="lt-LT" b="1" dirty="0">
              <a:latin typeface="Ariel"/>
            </a:endParaRPr>
          </a:p>
        </p:txBody>
      </p:sp>
    </p:spTree>
    <p:extLst>
      <p:ext uri="{BB962C8B-B14F-4D97-AF65-F5344CB8AC3E}">
        <p14:creationId xmlns:p14="http://schemas.microsoft.com/office/powerpoint/2010/main" val="184493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1588"/>
            <a:ext cx="9248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r>
              <a:rPr lang="lt-L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Tyrimą koordinavo Sveikatos mokymo ir ligų prevencijos centras</a:t>
            </a:r>
          </a:p>
          <a:p>
            <a:endParaRPr lang="lt-LT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Mokinių apklausas atliko Visuomenės sveikatos biurų specialistai, dirbantys mokyklose</a:t>
            </a:r>
          </a:p>
          <a:p>
            <a:endParaRPr lang="lt-LT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Tyrimo rezultatai apibendrinti ir pristatyti leidinyje „Visuomenės sveikata“ (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lt-L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rieiga per internetą:</a:t>
            </a:r>
          </a:p>
          <a:p>
            <a:pPr marL="355600" indent="0">
              <a:buNone/>
            </a:pPr>
            <a:r>
              <a:rPr lang="lt-L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sm-hs.eu/index.php/smhs/article/viewFile/sm-hs.2018.035/pdf</a:t>
            </a:r>
            <a:r>
              <a:rPr 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Zydra\2015\VVSB_dokumentai\VVSB_logo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144" y="38699"/>
            <a:ext cx="95957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45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1588"/>
            <a:ext cx="9248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r>
              <a:rPr lang="lt-L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Tikslas:</a:t>
            </a: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ištirti ir įvertinti, kiek vidutiniškai per parą mokiniai suvartoja kai kurių daug cukraus turinčių maisto produktų bei gėrimų ir kiek su jais gauna cukrų.</a:t>
            </a:r>
          </a:p>
          <a:p>
            <a:r>
              <a:rPr lang="lt-L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Metodas:</a:t>
            </a: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atsitiktinės atrankos būdu atrinktų bendrojo ugdymo mokyklų 5, 7 ir 10–11 klasių mokinių, užrašant duomenis apie kiekvieno respondento suvartotų daug cukraus turinčių maisto produktų ir gėrimų kiekius, apklausa. </a:t>
            </a:r>
          </a:p>
          <a:p>
            <a:r>
              <a:rPr lang="lt-L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Tyrimo imtis: </a:t>
            </a: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Iš viso tyrime dalyvavo 1151 mokyklinio amžiaus vaikas, 15-os Lietuvos savivaldybių (tarp jų – Vilniaus miesto ir rajono) mokiniai.</a:t>
            </a:r>
          </a:p>
          <a:p>
            <a:r>
              <a:rPr lang="lt-L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Mokinių apklausa vyko: </a:t>
            </a: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2017 m. spalio – lapkričio mėn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 descr="C:\Zydra\2015\VVSB_dokumentai\VVSB_logo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144" y="38699"/>
            <a:ext cx="95957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5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1588"/>
            <a:ext cx="9248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endParaRPr lang="lt-L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Tyrimo duomenų apdorojimo metu cukrų suvartojimo duomenys apskaičiuoti specialia kompiuterine programa ALIMENTA (4.2 versija), naudojantis maisto cheminės sudėties duomenų baze.</a:t>
            </a:r>
          </a:p>
          <a:p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Statistinė duomenų analizė atlikta naudojantis programiniu statistiniu duomenų paketu SPSS. 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Zydra\2015\VVSB_dokumentai\VVSB_logo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144" y="38699"/>
            <a:ext cx="95957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8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743</Words>
  <Application>Microsoft Office PowerPoint</Application>
  <PresentationFormat>Demonstracija ekrane (4:3)</PresentationFormat>
  <Paragraphs>150</Paragraphs>
  <Slides>23</Slides>
  <Notes>2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23</vt:i4>
      </vt:variant>
    </vt:vector>
  </HeadingPairs>
  <TitlesOfParts>
    <vt:vector size="28" baseType="lpstr">
      <vt:lpstr>Arial</vt:lpstr>
      <vt:lpstr>Ariel</vt:lpstr>
      <vt:lpstr>Calibri</vt:lpstr>
      <vt:lpstr>Wingdings</vt:lpstr>
      <vt:lpstr>Office Theme</vt:lpstr>
      <vt:lpstr>Daug cukraus turinčių maisto produktų bei gėrimų suvartojimas</vt:lpstr>
      <vt:lpstr>Intro</vt:lpstr>
      <vt:lpstr>Kas yra cukrus?</vt:lpstr>
      <vt:lpstr> XXL cukraus. Kodėl blogai?</vt:lpstr>
      <vt:lpstr>Rekomenduojamos cukraus normos</vt:lpstr>
      <vt:lpstr>Apie tyrimą</vt:lpstr>
      <vt:lpstr>„PowerPoint“ pateiktis</vt:lpstr>
      <vt:lpstr>„PowerPoint“ pateiktis</vt:lpstr>
      <vt:lpstr>„PowerPoint“ pateiktis</vt:lpstr>
      <vt:lpstr>Tiriamųjų charakteristikos</vt:lpstr>
      <vt:lpstr>Tyrimo rezultatai</vt:lpstr>
      <vt:lpstr>Suvartojamo cukraus kiekis</vt:lpstr>
      <vt:lpstr>Mokinių pasiskirstymas pagal suvartojamo cukraus kiekį </vt:lpstr>
      <vt:lpstr>Mokinių pasiskirstymas pagal suvartojamo cukraus kiekį </vt:lpstr>
      <vt:lpstr>Su kuo „gaunamas“ cukrus?</vt:lpstr>
      <vt:lpstr>Daug cukraus turinčių produktų suvartojimas</vt:lpstr>
      <vt:lpstr>Daugiausia cukrų per parą gaunama </vt:lpstr>
      <vt:lpstr>Kai kurių gėrimų suvartojimas</vt:lpstr>
      <vt:lpstr>Vandens ir karštųjų gėrimų suvartojimas (per parą išgeriamas kiekis)</vt:lpstr>
      <vt:lpstr>Arbata/karštieji gėrimai + cukrus</vt:lpstr>
      <vt:lpstr>Tyrimo išvados</vt:lpstr>
      <vt:lpstr>Rekomendacijos</vt:lpstr>
      <vt:lpstr>Ačiū už dėmesį!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Daug cukraus turinčių maisto produktų bei gėrimų suvartojimas</dc:title>
  <dc:creator>User</dc:creator>
  <cp:lastModifiedBy>Darbuotojas</cp:lastModifiedBy>
  <cp:revision>97</cp:revision>
  <dcterms:created xsi:type="dcterms:W3CDTF">2018-10-05T06:55:35Z</dcterms:created>
  <dcterms:modified xsi:type="dcterms:W3CDTF">2018-12-17T10:39:55Z</dcterms:modified>
</cp:coreProperties>
</file>